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66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85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73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60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9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13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19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14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3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4EA9-78FA-49DF-BBB4-38907655BC9D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E4E0-CDA2-427A-A94D-36C9A5474E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56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2060"/>
                </a:solidFill>
                <a:latin typeface="Arial Black" pitchFamily="34" charset="0"/>
              </a:rPr>
              <a:t>Examentechnische</a:t>
            </a:r>
            <a:r>
              <a:rPr lang="nl-NL" dirty="0" smtClean="0">
                <a:solidFill>
                  <a:srgbClr val="002060"/>
                </a:solidFill>
                <a:latin typeface="Arial Black" pitchFamily="34" charset="0"/>
              </a:rPr>
              <a:t> Procedures</a:t>
            </a:r>
            <a:endParaRPr lang="nl-NL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Stand van zaken 2012-2013</a:t>
            </a:r>
            <a:endParaRPr lang="nl-N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rgbClr val="000066"/>
                </a:solidFill>
                <a:latin typeface="Arial Black" pitchFamily="34" charset="0"/>
              </a:rPr>
              <a:t>Toezichtskader</a:t>
            </a:r>
            <a:r>
              <a:rPr lang="nl-NL" dirty="0" smtClean="0">
                <a:solidFill>
                  <a:srgbClr val="000066"/>
                </a:solidFill>
                <a:latin typeface="Arial Black" pitchFamily="34" charset="0"/>
              </a:rPr>
              <a:t> Inspectie 2012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Voorlichting voor intake</a:t>
            </a:r>
          </a:p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Professionalisering docenten:</a:t>
            </a:r>
          </a:p>
          <a:p>
            <a:pPr lvl="1"/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Bevoegd en bekwaam</a:t>
            </a:r>
          </a:p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Besturing instelling - PDCA</a:t>
            </a:r>
          </a:p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Bedrijfsvoering instelling - rendement</a:t>
            </a:r>
          </a:p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Check via tevredenheidsonderzoeken:</a:t>
            </a:r>
          </a:p>
          <a:p>
            <a:pPr lvl="1"/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bedrijfsleven &amp; studenten &amp; docenten.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66"/>
                </a:solidFill>
                <a:latin typeface="Arial Black" pitchFamily="34" charset="0"/>
              </a:rPr>
              <a:t>Eisen overheid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Standaardisatie</a:t>
            </a:r>
          </a:p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Prestatie</a:t>
            </a:r>
          </a:p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Transparante bedrijfsvoering</a:t>
            </a:r>
          </a:p>
          <a:p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Bedrijfsmatig werken.</a:t>
            </a:r>
          </a:p>
          <a:p>
            <a:endParaRPr lang="nl-NL" dirty="0" smtClean="0">
              <a:solidFill>
                <a:srgbClr val="000066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0066"/>
                </a:solidFill>
                <a:latin typeface="Arial" charset="0"/>
              </a:rPr>
              <a:t>	</a:t>
            </a:r>
            <a:r>
              <a:rPr lang="nl-NL" dirty="0" smtClean="0">
                <a:solidFill>
                  <a:srgbClr val="FF0000"/>
                </a:solidFill>
                <a:latin typeface="Arial" charset="0"/>
              </a:rPr>
              <a:t>Niet goed ? Geld terug !</a:t>
            </a:r>
          </a:p>
          <a:p>
            <a:pPr marL="0" indent="0">
              <a:buNone/>
            </a:pPr>
            <a:endParaRPr lang="nl-NL" dirty="0" smtClean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2060"/>
                </a:solidFill>
                <a:latin typeface="Arial Black" pitchFamily="34" charset="0"/>
              </a:rPr>
              <a:t>Overheid randvoorwaarden</a:t>
            </a:r>
            <a:endParaRPr lang="nl-NL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Wet Educatie en Beroepsonderwijs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Kwalificatiestructuur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Stichting Beroepsonderwijs en Bedrijfsleven SBB</a:t>
            </a:r>
          </a:p>
          <a:p>
            <a:pPr lvl="1"/>
            <a:r>
              <a:rPr lang="nl-NL" dirty="0" err="1" smtClean="0">
                <a:solidFill>
                  <a:srgbClr val="002060"/>
                </a:solidFill>
              </a:rPr>
              <a:t>Aequor</a:t>
            </a:r>
            <a:r>
              <a:rPr lang="nl-NL" dirty="0" smtClean="0">
                <a:solidFill>
                  <a:srgbClr val="002060"/>
                </a:solidFill>
              </a:rPr>
              <a:t> domein Voedsel en Leefomgeving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Competentiegerichte Kwalificatiestructuur CKS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Beroepsgerichte Kwalificatiestructuur BKS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SHL-competenties</a:t>
            </a:r>
          </a:p>
          <a:p>
            <a:r>
              <a:rPr lang="nl-NL" dirty="0" err="1" smtClean="0">
                <a:solidFill>
                  <a:srgbClr val="002060"/>
                </a:solidFill>
              </a:rPr>
              <a:t>Toezichtskader</a:t>
            </a:r>
            <a:r>
              <a:rPr lang="nl-NL" dirty="0" smtClean="0">
                <a:solidFill>
                  <a:srgbClr val="002060"/>
                </a:solidFill>
              </a:rPr>
              <a:t> BVE versie 2012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Arial Black" pitchFamily="34" charset="0"/>
              </a:rPr>
              <a:t>MBO Raad</a:t>
            </a:r>
            <a:endParaRPr lang="nl-NL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Procesarchitectuur Examinering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Functieprofielen Examinering: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Assessor / examinator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Constructeur</a:t>
            </a:r>
          </a:p>
          <a:p>
            <a:pPr lvl="1"/>
            <a:r>
              <a:rPr lang="nl-NL" dirty="0" err="1" smtClean="0">
                <a:solidFill>
                  <a:srgbClr val="002060"/>
                </a:solidFill>
              </a:rPr>
              <a:t>Vaststeller</a:t>
            </a:r>
            <a:endParaRPr lang="nl-NL" dirty="0" smtClean="0">
              <a:solidFill>
                <a:srgbClr val="002060"/>
              </a:solidFill>
            </a:endParaRP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Lid examencommissie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Sectorprofiel Domein Voedsel en Leefomgeving (</a:t>
            </a:r>
            <a:r>
              <a:rPr lang="nl-NL" sz="2800" dirty="0" smtClean="0">
                <a:solidFill>
                  <a:srgbClr val="002060"/>
                </a:solidFill>
              </a:rPr>
              <a:t>De Groene Standaard &amp; Phoenix</a:t>
            </a:r>
            <a:r>
              <a:rPr lang="nl-NL" dirty="0" smtClean="0">
                <a:solidFill>
                  <a:srgbClr val="002060"/>
                </a:solidFill>
              </a:rPr>
              <a:t>)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5818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8020016" imgH="5667355" progId="AcroExch.Document.11">
                  <p:embed/>
                </p:oleObj>
              </mc:Choice>
              <mc:Fallback>
                <p:oleObj name="Acrobat Document" r:id="rId3" imgW="8020016" imgH="56673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2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" y="260648"/>
            <a:ext cx="9110768" cy="641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1388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nl-NL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250825" y="5013325"/>
            <a:ext cx="8713787" cy="936625"/>
          </a:xfrm>
          <a:prstGeom prst="rect">
            <a:avLst/>
          </a:prstGeom>
          <a:gradFill rotWithShape="1">
            <a:gsLst>
              <a:gs pos="0">
                <a:srgbClr val="FF0000">
                  <a:alpha val="37999"/>
                </a:srgbClr>
              </a:gs>
              <a:gs pos="100000">
                <a:srgbClr val="760000"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3"/>
            <a:r>
              <a:rPr lang="nl-NL" sz="2400" b="1" i="1" u="sng" dirty="0">
                <a:latin typeface="Arial" charset="0"/>
              </a:rPr>
              <a:t>Taak</a:t>
            </a:r>
          </a:p>
        </p:txBody>
      </p:sp>
      <p:sp>
        <p:nvSpPr>
          <p:cNvPr id="4" name="Rectangle 75"/>
          <p:cNvSpPr>
            <a:spLocks noChangeArrowheads="1"/>
          </p:cNvSpPr>
          <p:nvPr/>
        </p:nvSpPr>
        <p:spPr bwMode="auto">
          <a:xfrm>
            <a:off x="250825" y="3284538"/>
            <a:ext cx="8713788" cy="1223962"/>
          </a:xfrm>
          <a:prstGeom prst="rect">
            <a:avLst/>
          </a:prstGeom>
          <a:gradFill rotWithShape="1">
            <a:gsLst>
              <a:gs pos="0">
                <a:srgbClr val="FF0000">
                  <a:alpha val="37999"/>
                </a:srgbClr>
              </a:gs>
              <a:gs pos="100000">
                <a:srgbClr val="760000"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400" b="1" i="1" u="sng" dirty="0">
                <a:latin typeface="Arial" charset="0"/>
              </a:rPr>
              <a:t>Bevoegd</a:t>
            </a: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250825" y="1628775"/>
            <a:ext cx="8713788" cy="1152525"/>
          </a:xfrm>
          <a:prstGeom prst="rect">
            <a:avLst/>
          </a:prstGeom>
          <a:gradFill rotWithShape="1">
            <a:gsLst>
              <a:gs pos="0">
                <a:srgbClr val="FF0000">
                  <a:alpha val="37999"/>
                </a:srgbClr>
              </a:gs>
              <a:gs pos="100000">
                <a:srgbClr val="760000"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400" b="1" i="1" u="sng" dirty="0">
                <a:latin typeface="Arial" charset="0"/>
              </a:rPr>
              <a:t>Verantwoordelijk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79838" y="1844675"/>
            <a:ext cx="1800225" cy="5762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>
                <a:latin typeface="Arial" charset="0"/>
              </a:rPr>
              <a:t>CvB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16238" y="2420938"/>
            <a:ext cx="3384550" cy="36036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000">
                <a:latin typeface="Arial" charset="0"/>
              </a:rPr>
              <a:t>Instellingsexamencommissie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55875" y="3284538"/>
            <a:ext cx="4032250" cy="431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000">
                <a:latin typeface="Arial" charset="0"/>
              </a:rPr>
              <a:t>Vestigingsexamencommissie.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627313" y="4149725"/>
            <a:ext cx="1081087" cy="3587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000">
                <a:latin typeface="Arial" charset="0"/>
              </a:rPr>
              <a:t>BOL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95738" y="4149725"/>
            <a:ext cx="1296987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000">
                <a:latin typeface="Arial" charset="0"/>
              </a:rPr>
              <a:t>BBL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700338" y="5013325"/>
            <a:ext cx="4032250" cy="406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000">
                <a:latin typeface="Arial" charset="0"/>
              </a:rPr>
              <a:t>Assessor / Gecommitteerde</a:t>
            </a: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4716463" y="37163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Line 44"/>
          <p:cNvSpPr>
            <a:spLocks noChangeShapeType="1"/>
          </p:cNvSpPr>
          <p:nvPr/>
        </p:nvSpPr>
        <p:spPr bwMode="auto">
          <a:xfrm>
            <a:off x="4500563" y="278130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3276600" y="37163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V="1">
            <a:off x="4500563" y="37163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 flipV="1">
            <a:off x="3492500" y="37163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 flipV="1">
            <a:off x="4787900" y="278130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435600" y="4149725"/>
            <a:ext cx="1296988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000">
                <a:latin typeface="Arial" charset="0"/>
              </a:rPr>
              <a:t>HB</a:t>
            </a:r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5867400" y="37163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V="1">
            <a:off x="5651500" y="37163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V="1">
            <a:off x="3924300" y="4508500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5364163" y="4508500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683568" y="40466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dirty="0">
                <a:solidFill>
                  <a:srgbClr val="000066"/>
                </a:solidFill>
                <a:latin typeface="Arial Black" pitchFamily="34" charset="0"/>
              </a:rPr>
              <a:t>Verantwoordelijk / Bevoegd / Taak </a:t>
            </a:r>
            <a:endParaRPr lang="nl-NL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916238" y="2852738"/>
            <a:ext cx="2808287" cy="108108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4000" dirty="0"/>
              <a:t>AOC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95288" y="2133600"/>
            <a:ext cx="1728787" cy="1150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NL" sz="2400" dirty="0"/>
              <a:t>Aequor</a:t>
            </a:r>
          </a:p>
          <a:p>
            <a:pPr algn="ctr"/>
            <a:r>
              <a:rPr lang="nl-NL" sz="1800" b="1" dirty="0" err="1">
                <a:latin typeface="Arial" charset="0"/>
              </a:rPr>
              <a:t>Kwal.doss</a:t>
            </a:r>
            <a:r>
              <a:rPr lang="nl-NL" sz="1800" b="1" dirty="0">
                <a:latin typeface="Arial" charset="0"/>
              </a:rPr>
              <a:t>.</a:t>
            </a:r>
          </a:p>
          <a:p>
            <a:pPr algn="ctr"/>
            <a:r>
              <a:rPr lang="nl-NL" sz="1800" b="1" dirty="0">
                <a:latin typeface="Arial" charset="0"/>
              </a:rPr>
              <a:t>BPV-register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288" y="1196975"/>
            <a:ext cx="1728787" cy="863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/>
              <a:t>Min. OCW</a:t>
            </a:r>
          </a:p>
          <a:p>
            <a:pPr algn="ctr"/>
            <a:r>
              <a:rPr lang="nl-NL" sz="2000" b="1" dirty="0"/>
              <a:t>Min. </a:t>
            </a:r>
            <a:r>
              <a:rPr lang="nl-NL" sz="2000" b="1" dirty="0" smtClean="0"/>
              <a:t>ELI</a:t>
            </a:r>
            <a:endParaRPr lang="nl-NL" sz="2000" b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288" y="3357563"/>
            <a:ext cx="1728787" cy="10795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latin typeface="Arial" charset="0"/>
              </a:rPr>
              <a:t>Bedrijfsleven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5288" y="4508500"/>
            <a:ext cx="1728787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Arial" charset="0"/>
              </a:rPr>
              <a:t>Toeleverend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  <a:latin typeface="Arial" charset="0"/>
              </a:rPr>
              <a:t>onderwijs</a:t>
            </a:r>
          </a:p>
        </p:txBody>
      </p:sp>
      <p:cxnSp>
        <p:nvCxnSpPr>
          <p:cNvPr id="7" name="AutoShape 10"/>
          <p:cNvCxnSpPr>
            <a:cxnSpLocks noChangeShapeType="1"/>
            <a:stCxn id="4" idx="3"/>
            <a:endCxn id="2" idx="1"/>
          </p:cNvCxnSpPr>
          <p:nvPr/>
        </p:nvCxnSpPr>
        <p:spPr bwMode="auto">
          <a:xfrm>
            <a:off x="2124075" y="1628775"/>
            <a:ext cx="792163" cy="1765300"/>
          </a:xfrm>
          <a:prstGeom prst="bentConnector3">
            <a:avLst>
              <a:gd name="adj1" fmla="val 4989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1"/>
          <p:cNvCxnSpPr>
            <a:cxnSpLocks noChangeShapeType="1"/>
            <a:stCxn id="3" idx="3"/>
            <a:endCxn id="2" idx="1"/>
          </p:cNvCxnSpPr>
          <p:nvPr/>
        </p:nvCxnSpPr>
        <p:spPr bwMode="auto">
          <a:xfrm>
            <a:off x="2124075" y="2709863"/>
            <a:ext cx="792163" cy="684212"/>
          </a:xfrm>
          <a:prstGeom prst="bentConnector3">
            <a:avLst>
              <a:gd name="adj1" fmla="val 4989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2"/>
          <p:cNvCxnSpPr>
            <a:cxnSpLocks noChangeShapeType="1"/>
            <a:stCxn id="5" idx="3"/>
            <a:endCxn id="2" idx="1"/>
          </p:cNvCxnSpPr>
          <p:nvPr/>
        </p:nvCxnSpPr>
        <p:spPr bwMode="auto">
          <a:xfrm flipV="1">
            <a:off x="2124075" y="3394075"/>
            <a:ext cx="792163" cy="503238"/>
          </a:xfrm>
          <a:prstGeom prst="bentConnector3">
            <a:avLst>
              <a:gd name="adj1" fmla="val 4989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3"/>
          <p:cNvCxnSpPr>
            <a:cxnSpLocks noChangeShapeType="1"/>
            <a:stCxn id="6" idx="3"/>
            <a:endCxn id="2" idx="1"/>
          </p:cNvCxnSpPr>
          <p:nvPr/>
        </p:nvCxnSpPr>
        <p:spPr bwMode="auto">
          <a:xfrm flipV="1">
            <a:off x="2124075" y="3394075"/>
            <a:ext cx="792163" cy="1619250"/>
          </a:xfrm>
          <a:prstGeom prst="bentConnector3">
            <a:avLst>
              <a:gd name="adj1" fmla="val 4989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156325" y="2205038"/>
            <a:ext cx="2303463" cy="720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latin typeface="Arial" charset="0"/>
              </a:rPr>
              <a:t>BRON / </a:t>
            </a:r>
            <a:r>
              <a:rPr lang="nl-NL" sz="2000" b="1" dirty="0" err="1">
                <a:latin typeface="Arial" charset="0"/>
              </a:rPr>
              <a:t>CfI</a:t>
            </a:r>
            <a:endParaRPr lang="nl-NL" sz="2000" b="1" dirty="0">
              <a:latin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156325" y="2997200"/>
            <a:ext cx="2303463" cy="792163"/>
          </a:xfrm>
          <a:prstGeom prst="rect">
            <a:avLst/>
          </a:prstGeom>
          <a:gradFill rotWithShape="1">
            <a:gsLst>
              <a:gs pos="0">
                <a:srgbClr val="FF3300">
                  <a:alpha val="42000"/>
                </a:srgbClr>
              </a:gs>
              <a:gs pos="100000">
                <a:srgbClr val="761800">
                  <a:alpha val="42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latin typeface="Arial" charset="0"/>
              </a:rPr>
              <a:t>Inspectie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156325" y="3860800"/>
            <a:ext cx="2303463" cy="719138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latin typeface="Arial" charset="0"/>
              </a:rPr>
              <a:t>Werkgevers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6156325" y="4724400"/>
            <a:ext cx="2303463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Arial" charset="0"/>
              </a:rPr>
              <a:t>Vervolg onderwijs</a:t>
            </a:r>
          </a:p>
        </p:txBody>
      </p:sp>
      <p:cxnSp>
        <p:nvCxnSpPr>
          <p:cNvPr id="15" name="AutoShape 18"/>
          <p:cNvCxnSpPr>
            <a:cxnSpLocks noChangeShapeType="1"/>
            <a:stCxn id="2" idx="3"/>
            <a:endCxn id="11" idx="1"/>
          </p:cNvCxnSpPr>
          <p:nvPr/>
        </p:nvCxnSpPr>
        <p:spPr bwMode="auto">
          <a:xfrm flipV="1">
            <a:off x="5724525" y="2565400"/>
            <a:ext cx="431800" cy="828675"/>
          </a:xfrm>
          <a:prstGeom prst="bentConnector3">
            <a:avLst>
              <a:gd name="adj1" fmla="val 4963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9"/>
          <p:cNvCxnSpPr>
            <a:cxnSpLocks noChangeShapeType="1"/>
            <a:stCxn id="2" idx="3"/>
            <a:endCxn id="12" idx="1"/>
          </p:cNvCxnSpPr>
          <p:nvPr/>
        </p:nvCxnSpPr>
        <p:spPr bwMode="auto">
          <a:xfrm>
            <a:off x="5724525" y="3394075"/>
            <a:ext cx="431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0"/>
          <p:cNvCxnSpPr>
            <a:cxnSpLocks noChangeShapeType="1"/>
            <a:stCxn id="2" idx="3"/>
            <a:endCxn id="13" idx="1"/>
          </p:cNvCxnSpPr>
          <p:nvPr/>
        </p:nvCxnSpPr>
        <p:spPr bwMode="auto">
          <a:xfrm>
            <a:off x="5724525" y="3394075"/>
            <a:ext cx="431800" cy="827088"/>
          </a:xfrm>
          <a:prstGeom prst="bentConnector3">
            <a:avLst>
              <a:gd name="adj1" fmla="val 4963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1"/>
          <p:cNvCxnSpPr>
            <a:cxnSpLocks noChangeShapeType="1"/>
            <a:stCxn id="2" idx="3"/>
            <a:endCxn id="14" idx="1"/>
          </p:cNvCxnSpPr>
          <p:nvPr/>
        </p:nvCxnSpPr>
        <p:spPr bwMode="auto">
          <a:xfrm>
            <a:off x="5724525" y="3394075"/>
            <a:ext cx="431800" cy="1690688"/>
          </a:xfrm>
          <a:prstGeom prst="bentConnector3">
            <a:avLst>
              <a:gd name="adj1" fmla="val 4963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156325" y="1268413"/>
            <a:ext cx="2303463" cy="863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/>
              <a:t>Min. OCW</a:t>
            </a:r>
          </a:p>
          <a:p>
            <a:pPr algn="ctr"/>
            <a:r>
              <a:rPr lang="nl-NL" sz="2000" b="1" dirty="0"/>
              <a:t>Min. </a:t>
            </a:r>
            <a:r>
              <a:rPr lang="nl-NL" sz="2000" b="1" dirty="0" smtClean="0"/>
              <a:t>ELI</a:t>
            </a:r>
            <a:endParaRPr lang="nl-NL" sz="2000" b="1" dirty="0"/>
          </a:p>
        </p:txBody>
      </p:sp>
      <p:cxnSp>
        <p:nvCxnSpPr>
          <p:cNvPr id="20" name="AutoShape 23"/>
          <p:cNvCxnSpPr>
            <a:cxnSpLocks noChangeShapeType="1"/>
            <a:stCxn id="2" idx="3"/>
            <a:endCxn id="19" idx="1"/>
          </p:cNvCxnSpPr>
          <p:nvPr/>
        </p:nvCxnSpPr>
        <p:spPr bwMode="auto">
          <a:xfrm flipV="1">
            <a:off x="5724525" y="1700213"/>
            <a:ext cx="431800" cy="1693862"/>
          </a:xfrm>
          <a:prstGeom prst="bentConnector3">
            <a:avLst>
              <a:gd name="adj1" fmla="val 4963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kstvak 20"/>
          <p:cNvSpPr txBox="1"/>
          <p:nvPr/>
        </p:nvSpPr>
        <p:spPr>
          <a:xfrm>
            <a:off x="395288" y="476672"/>
            <a:ext cx="806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  <a:latin typeface="Arial Black" pitchFamily="34" charset="0"/>
              </a:rPr>
              <a:t>Eisen Vooraf		Oplevering achteraf</a:t>
            </a:r>
            <a:endParaRPr lang="nl-NL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/>
          <p:cNvSpPr>
            <a:spLocks noChangeArrowheads="1"/>
          </p:cNvSpPr>
          <p:nvPr/>
        </p:nvSpPr>
        <p:spPr bwMode="auto">
          <a:xfrm>
            <a:off x="2771775" y="2420938"/>
            <a:ext cx="485775" cy="1871662"/>
          </a:xfrm>
          <a:prstGeom prst="upDownArrow">
            <a:avLst>
              <a:gd name="adj1" fmla="val 50000"/>
              <a:gd name="adj2" fmla="val 77059"/>
            </a:avLst>
          </a:prstGeom>
          <a:gradFill rotWithShape="1">
            <a:gsLst>
              <a:gs pos="0">
                <a:srgbClr val="FF0000">
                  <a:alpha val="18999"/>
                </a:srgbClr>
              </a:gs>
              <a:gs pos="100000">
                <a:srgbClr val="760000">
                  <a:alpha val="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" name="AutoShape 60"/>
          <p:cNvSpPr>
            <a:spLocks noChangeArrowheads="1"/>
          </p:cNvSpPr>
          <p:nvPr/>
        </p:nvSpPr>
        <p:spPr bwMode="auto">
          <a:xfrm>
            <a:off x="4356100" y="2420938"/>
            <a:ext cx="485775" cy="1871662"/>
          </a:xfrm>
          <a:prstGeom prst="upDownArrow">
            <a:avLst>
              <a:gd name="adj1" fmla="val 50000"/>
              <a:gd name="adj2" fmla="val 77059"/>
            </a:avLst>
          </a:prstGeom>
          <a:gradFill rotWithShape="1">
            <a:gsLst>
              <a:gs pos="0">
                <a:srgbClr val="FF0000">
                  <a:alpha val="18999"/>
                </a:srgbClr>
              </a:gs>
              <a:gs pos="100000">
                <a:srgbClr val="760000">
                  <a:alpha val="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" name="AutoShape 61"/>
          <p:cNvSpPr>
            <a:spLocks noChangeArrowheads="1"/>
          </p:cNvSpPr>
          <p:nvPr/>
        </p:nvSpPr>
        <p:spPr bwMode="auto">
          <a:xfrm>
            <a:off x="5795963" y="2420938"/>
            <a:ext cx="485775" cy="1871662"/>
          </a:xfrm>
          <a:prstGeom prst="upDownArrow">
            <a:avLst>
              <a:gd name="adj1" fmla="val 50000"/>
              <a:gd name="adj2" fmla="val 77059"/>
            </a:avLst>
          </a:prstGeom>
          <a:gradFill rotWithShape="1">
            <a:gsLst>
              <a:gs pos="0">
                <a:srgbClr val="FF0000">
                  <a:alpha val="18999"/>
                </a:srgbClr>
              </a:gs>
              <a:gs pos="100000">
                <a:srgbClr val="760000">
                  <a:alpha val="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11413" y="4292600"/>
            <a:ext cx="1081087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latin typeface="Arial" charset="0"/>
              </a:rPr>
              <a:t>Con-</a:t>
            </a:r>
          </a:p>
          <a:p>
            <a:pPr algn="ctr"/>
            <a:r>
              <a:rPr lang="nl-NL" sz="2000" b="1" dirty="0" err="1">
                <a:latin typeface="Arial" charset="0"/>
              </a:rPr>
              <a:t>Struc</a:t>
            </a:r>
            <a:r>
              <a:rPr lang="nl-NL" sz="2000" b="1" dirty="0">
                <a:latin typeface="Arial" charset="0"/>
              </a:rPr>
              <a:t>-</a:t>
            </a:r>
          </a:p>
          <a:p>
            <a:pPr algn="ctr"/>
            <a:r>
              <a:rPr lang="nl-NL" sz="2000" b="1" dirty="0" err="1">
                <a:latin typeface="Arial" charset="0"/>
              </a:rPr>
              <a:t>teur</a:t>
            </a:r>
            <a:endParaRPr lang="nl-NL" sz="2000" b="1" dirty="0">
              <a:latin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95738" y="4292600"/>
            <a:ext cx="936625" cy="10080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latin typeface="Arial" charset="0"/>
              </a:rPr>
              <a:t>Vast-</a:t>
            </a:r>
          </a:p>
          <a:p>
            <a:pPr algn="ctr"/>
            <a:r>
              <a:rPr lang="nl-NL" sz="2000" b="1" dirty="0">
                <a:latin typeface="Arial" charset="0"/>
              </a:rPr>
              <a:t>steller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387975" y="4292600"/>
            <a:ext cx="1565275" cy="10080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 dirty="0">
                <a:latin typeface="Arial" charset="0"/>
              </a:rPr>
              <a:t>Assessoren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339975" y="1916113"/>
            <a:ext cx="4537075" cy="503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3200" dirty="0">
                <a:solidFill>
                  <a:schemeClr val="bg1"/>
                </a:solidFill>
                <a:latin typeface="Arial" charset="0"/>
              </a:rPr>
              <a:t>Examencommissie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23850" y="2565400"/>
            <a:ext cx="1511300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NL" sz="2800" dirty="0" err="1" smtClean="0">
                <a:latin typeface="Arial" charset="0"/>
              </a:rPr>
              <a:t>Kwali</a:t>
            </a:r>
            <a:r>
              <a:rPr lang="nl-NL" sz="2800" dirty="0" smtClean="0">
                <a:latin typeface="Arial" charset="0"/>
              </a:rPr>
              <a:t>-</a:t>
            </a:r>
          </a:p>
          <a:p>
            <a:pPr algn="ctr"/>
            <a:r>
              <a:rPr lang="nl-NL" sz="2800" dirty="0" err="1" smtClean="0">
                <a:latin typeface="Arial" charset="0"/>
              </a:rPr>
              <a:t>ficatie</a:t>
            </a:r>
            <a:r>
              <a:rPr lang="nl-NL" sz="2800" dirty="0" smtClean="0">
                <a:latin typeface="Arial" charset="0"/>
              </a:rPr>
              <a:t>-</a:t>
            </a:r>
            <a:endParaRPr lang="nl-NL" sz="2800" dirty="0">
              <a:latin typeface="Arial" charset="0"/>
            </a:endParaRPr>
          </a:p>
          <a:p>
            <a:pPr algn="ctr"/>
            <a:r>
              <a:rPr lang="nl-NL" sz="2800" dirty="0">
                <a:latin typeface="Arial" charset="0"/>
              </a:rPr>
              <a:t>dossier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7019925" y="2565400"/>
            <a:ext cx="1873250" cy="151130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nl-NL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Diploma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2268538" y="2636838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i="1">
                <a:latin typeface="Arial" charset="0"/>
              </a:rPr>
              <a:t>Constructie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779838" y="3141663"/>
            <a:ext cx="1608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nl-NL" sz="2000" b="1" i="1" dirty="0">
                <a:latin typeface="Arial" charset="0"/>
              </a:rPr>
              <a:t>Vaststelling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272088" y="3422650"/>
            <a:ext cx="1681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nl-NL" sz="2000" b="1" i="1">
                <a:latin typeface="Arial" charset="0"/>
              </a:rPr>
              <a:t>Examen / </a:t>
            </a:r>
          </a:p>
          <a:p>
            <a:pPr eaLnBrk="1" hangingPunct="1"/>
            <a:r>
              <a:rPr lang="nl-NL" sz="2000" b="1" i="1">
                <a:latin typeface="Arial" charset="0"/>
              </a:rPr>
              <a:t>Assessment</a:t>
            </a:r>
          </a:p>
        </p:txBody>
      </p:sp>
      <p:cxnSp>
        <p:nvCxnSpPr>
          <p:cNvPr id="14" name="AutoShape 44"/>
          <p:cNvCxnSpPr>
            <a:cxnSpLocks noChangeShapeType="1"/>
            <a:stCxn id="11" idx="3"/>
            <a:endCxn id="12" idx="1"/>
          </p:cNvCxnSpPr>
          <p:nvPr/>
        </p:nvCxnSpPr>
        <p:spPr bwMode="auto">
          <a:xfrm flipH="1">
            <a:off x="3779838" y="2835276"/>
            <a:ext cx="144462" cy="504825"/>
          </a:xfrm>
          <a:prstGeom prst="bentConnector5">
            <a:avLst>
              <a:gd name="adj1" fmla="val -158242"/>
              <a:gd name="adj2" fmla="val 50000"/>
              <a:gd name="adj3" fmla="val 2582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46"/>
          <p:cNvCxnSpPr>
            <a:cxnSpLocks noChangeShapeType="1"/>
          </p:cNvCxnSpPr>
          <p:nvPr/>
        </p:nvCxnSpPr>
        <p:spPr bwMode="auto">
          <a:xfrm>
            <a:off x="4635743" y="3538538"/>
            <a:ext cx="778669" cy="37888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ine 49"/>
          <p:cNvSpPr>
            <a:spLocks noChangeShapeType="1"/>
          </p:cNvSpPr>
          <p:nvPr/>
        </p:nvSpPr>
        <p:spPr bwMode="auto">
          <a:xfrm>
            <a:off x="3492500" y="46529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 flipH="1">
            <a:off x="3492500" y="47974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2916238" y="2420938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>
            <a:off x="4500563" y="2420938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AutoShape 54"/>
          <p:cNvSpPr>
            <a:spLocks noChangeArrowheads="1"/>
          </p:cNvSpPr>
          <p:nvPr/>
        </p:nvSpPr>
        <p:spPr bwMode="auto">
          <a:xfrm>
            <a:off x="5940425" y="2420938"/>
            <a:ext cx="215900" cy="1008062"/>
          </a:xfrm>
          <a:prstGeom prst="downArrow">
            <a:avLst>
              <a:gd name="adj1" fmla="val 50000"/>
              <a:gd name="adj2" fmla="val 11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PIJL-RECHTS 20"/>
          <p:cNvSpPr/>
          <p:nvPr/>
        </p:nvSpPr>
        <p:spPr>
          <a:xfrm>
            <a:off x="1835150" y="3321050"/>
            <a:ext cx="720626" cy="2174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>
            <a:off x="6516737" y="3304637"/>
            <a:ext cx="720626" cy="2174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755576" y="8367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  <a:latin typeface="Arial Black" pitchFamily="34" charset="0"/>
              </a:rPr>
              <a:t>Examenorganisatie in praktijk</a:t>
            </a:r>
            <a:endParaRPr lang="nl-NL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:\Medewerkers\Jan J\Beslismomen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805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95536" y="69269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0066"/>
                </a:solidFill>
                <a:latin typeface="Arial Black" pitchFamily="34" charset="0"/>
              </a:rPr>
              <a:t>Kwaliteit = Proces + Product + Producent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51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172</Words>
  <Application>Microsoft Office PowerPoint</Application>
  <PresentationFormat>Diavoorstelling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Kantoorthema</vt:lpstr>
      <vt:lpstr>Acrobat Document</vt:lpstr>
      <vt:lpstr>Examentechnische Procedures</vt:lpstr>
      <vt:lpstr>Overheid randvoorwaarden</vt:lpstr>
      <vt:lpstr>MBO Raad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Toezichtskader Inspectie 2012</vt:lpstr>
      <vt:lpstr>Eisen overheid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Examentechnische Procedures</dc:title>
  <dc:creator>Jan Jacobs</dc:creator>
  <cp:lastModifiedBy>12vifora</cp:lastModifiedBy>
  <cp:revision>4</cp:revision>
  <dcterms:created xsi:type="dcterms:W3CDTF">2013-05-14T07:59:25Z</dcterms:created>
  <dcterms:modified xsi:type="dcterms:W3CDTF">2013-05-15T10:35:59Z</dcterms:modified>
</cp:coreProperties>
</file>